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be4341f306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be4341f306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be4341f306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be4341f306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be4341f306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be4341f306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be4341f30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be4341f30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80c68e23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80c68e23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be4341f30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be4341f30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be4341f30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be4341f30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be4341f30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be4341f30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be4341f30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be4341f30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be4341f30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be4341f30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be4341f30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be4341f30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mailto:daveb@wittenberg.edu" TargetMode="External"/><Relationship Id="rId4" Type="http://schemas.openxmlformats.org/officeDocument/2006/relationships/hyperlink" Target="mailto:dave.15@wright.edu"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COMP-250</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Computer Programming II</a:t>
            </a:r>
            <a:endParaRPr/>
          </a:p>
          <a:p>
            <a:pPr indent="0" lvl="0" marL="0" rtl="0" algn="ctr">
              <a:spcBef>
                <a:spcPts val="0"/>
              </a:spcBef>
              <a:spcAft>
                <a:spcPts val="0"/>
              </a:spcAft>
              <a:buNone/>
            </a:pPr>
            <a:r>
              <a:rPr lang="en"/>
              <a:t>Instructor:  Brandon Dave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are you here?</a:t>
            </a:r>
            <a:endParaRPr/>
          </a:p>
        </p:txBody>
      </p:sp>
      <p:sp>
        <p:nvSpPr>
          <p:cNvPr id="113" name="Google Shape;113;p22"/>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Clr>
                <a:schemeClr val="dk1"/>
              </a:buClr>
              <a:buSzPts val="1100"/>
              <a:buFont typeface="Arial"/>
              <a:buNone/>
            </a:pPr>
            <a:r>
              <a:rPr lang="en" sz="2000"/>
              <a:t>Engineering:</a:t>
            </a:r>
            <a:endParaRPr sz="2000"/>
          </a:p>
          <a:p>
            <a:pPr indent="-330200" lvl="0" marL="457200" rtl="0" algn="l">
              <a:spcBef>
                <a:spcPts val="1200"/>
              </a:spcBef>
              <a:spcAft>
                <a:spcPts val="0"/>
              </a:spcAft>
              <a:buSzPts val="1600"/>
              <a:buChar char="●"/>
            </a:pPr>
            <a:r>
              <a:rPr lang="en" sz="1600"/>
              <a:t>Indifferent about career, so you chose the money route</a:t>
            </a:r>
            <a:endParaRPr sz="1600"/>
          </a:p>
          <a:p>
            <a:pPr indent="-330200" lvl="0" marL="457200" rtl="0" algn="l">
              <a:spcBef>
                <a:spcPts val="0"/>
              </a:spcBef>
              <a:spcAft>
                <a:spcPts val="0"/>
              </a:spcAft>
              <a:buSzPts val="1600"/>
              <a:buChar char="●"/>
            </a:pPr>
            <a:r>
              <a:rPr lang="en" sz="1600"/>
              <a:t>Someone who really likes the topic, problem solving, theories, or math</a:t>
            </a:r>
            <a:endParaRPr sz="1600"/>
          </a:p>
          <a:p>
            <a:pPr indent="-330200" lvl="0" marL="457200" rtl="0" algn="l">
              <a:spcBef>
                <a:spcPts val="0"/>
              </a:spcBef>
              <a:spcAft>
                <a:spcPts val="0"/>
              </a:spcAft>
              <a:buSzPts val="1600"/>
              <a:buChar char="●"/>
            </a:pPr>
            <a:r>
              <a:rPr lang="en" sz="1600"/>
              <a:t>You have to take this for your program’s curriculum</a:t>
            </a:r>
            <a:endParaRPr/>
          </a:p>
        </p:txBody>
      </p:sp>
      <p:sp>
        <p:nvSpPr>
          <p:cNvPr id="114" name="Google Shape;114;p22"/>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Clr>
                <a:schemeClr val="dk1"/>
              </a:buClr>
              <a:buSzPct val="41946"/>
              <a:buFont typeface="Arial"/>
              <a:buNone/>
            </a:pPr>
            <a:r>
              <a:rPr lang="en" sz="2622"/>
              <a:t>College:</a:t>
            </a:r>
            <a:endParaRPr sz="2622"/>
          </a:p>
          <a:p>
            <a:pPr indent="0" lvl="0" marL="0" rtl="0" algn="l">
              <a:spcBef>
                <a:spcPts val="1200"/>
              </a:spcBef>
              <a:spcAft>
                <a:spcPts val="0"/>
              </a:spcAft>
              <a:buClr>
                <a:schemeClr val="dk1"/>
              </a:buClr>
              <a:buSzPct val="68750"/>
              <a:buFont typeface="Arial"/>
              <a:buNone/>
            </a:pPr>
            <a:r>
              <a:rPr lang="en" sz="1600"/>
              <a:t>Education?  Google, Books and Libraries, Online resources</a:t>
            </a:r>
            <a:endParaRPr sz="1600"/>
          </a:p>
          <a:p>
            <a:pPr indent="0" lvl="0" marL="0" rtl="0" algn="l">
              <a:spcBef>
                <a:spcPts val="1200"/>
              </a:spcBef>
              <a:spcAft>
                <a:spcPts val="0"/>
              </a:spcAft>
              <a:buClr>
                <a:schemeClr val="dk1"/>
              </a:buClr>
              <a:buSzPct val="68750"/>
              <a:buFont typeface="Arial"/>
              <a:buNone/>
            </a:pPr>
            <a:r>
              <a:rPr lang="en" sz="1600"/>
              <a:t>Connections?  Yes!  The best thing about college are the connections you make.  Get to know your classmates, professors, anyone who can give you that extra leg up in progressing into your dream career!</a:t>
            </a:r>
            <a:endParaRPr sz="1600"/>
          </a:p>
          <a:p>
            <a:pPr indent="0" lvl="0" marL="0" rtl="0" algn="l">
              <a:spcBef>
                <a:spcPts val="1200"/>
              </a:spcBef>
              <a:spcAft>
                <a:spcPts val="0"/>
              </a:spcAft>
              <a:buClr>
                <a:schemeClr val="dk1"/>
              </a:buClr>
              <a:buSzPct val="68750"/>
              <a:buFont typeface="Arial"/>
              <a:buNone/>
            </a:pPr>
            <a:r>
              <a:rPr lang="en" sz="1600"/>
              <a:t>Ask any engineer and they will tell you the same thing:  </a:t>
            </a:r>
            <a:r>
              <a:rPr b="1" lang="en" sz="1600" u="sng"/>
              <a:t>No one is born knowing any of this</a:t>
            </a:r>
            <a:r>
              <a:rPr lang="en" sz="1600"/>
              <a:t>.  </a:t>
            </a:r>
            <a:endParaRPr sz="1600"/>
          </a:p>
          <a:p>
            <a:pPr indent="0" lvl="0" marL="0" rtl="0" algn="l">
              <a:spcBef>
                <a:spcPts val="1200"/>
              </a:spcBef>
              <a:spcAft>
                <a:spcPts val="1200"/>
              </a:spcAft>
              <a:buNone/>
            </a:pPr>
            <a:r>
              <a:rPr lang="en" sz="1600"/>
              <a:t>You will make mistakes, but the important thing is to learn from them!  Ask questions as often as you need!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Computer Science is Collaborative</a:t>
            </a:r>
            <a:endParaRPr/>
          </a:p>
        </p:txBody>
      </p:sp>
      <p:sp>
        <p:nvSpPr>
          <p:cNvPr id="120" name="Google Shape;120;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You should not feel like you are not allowed to talk to the students around you - but a word of advice to avoid academic integrity breaches, if you’re talking code - laptops closed.  </a:t>
            </a:r>
            <a:endParaRPr/>
          </a:p>
          <a:p>
            <a:pPr indent="0" lvl="0" marL="0" rtl="0" algn="l">
              <a:spcBef>
                <a:spcPts val="1200"/>
              </a:spcBef>
              <a:spcAft>
                <a:spcPts val="1200"/>
              </a:spcAft>
              <a:buClr>
                <a:schemeClr val="dk1"/>
              </a:buClr>
              <a:buSzPts val="1100"/>
              <a:buFont typeface="Arial"/>
              <a:buNone/>
            </a:pPr>
            <a:r>
              <a:rPr lang="en"/>
              <a:t>As you come into my office hours, you will discover a notebook or whiteboards come in handy for our field.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 Comments, Concerns?</a:t>
            </a:r>
            <a:endParaRPr/>
          </a:p>
        </p:txBody>
      </p:sp>
      <p:sp>
        <p:nvSpPr>
          <p:cNvPr id="126" name="Google Shape;126;p2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27" name="Google Shape;127;p2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Thus far…</a:t>
            </a:r>
            <a:endParaRPr/>
          </a:p>
        </p:txBody>
      </p:sp>
      <p:sp>
        <p:nvSpPr>
          <p:cNvPr id="61" name="Google Shape;61;p14"/>
          <p:cNvSpPr txBox="1"/>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a:t>What we’ve discussed so far:</a:t>
            </a:r>
            <a:endParaRPr/>
          </a:p>
        </p:txBody>
      </p:sp>
      <p:sp>
        <p:nvSpPr>
          <p:cNvPr id="62" name="Google Shape;62;p14"/>
          <p:cNvSpPr txBox="1"/>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a:t>Today’s Agenda</a:t>
            </a:r>
            <a:endParaRPr/>
          </a:p>
          <a:p>
            <a:pPr indent="-317500" lvl="0" marL="457200" rtl="0" algn="l">
              <a:spcBef>
                <a:spcPts val="0"/>
              </a:spcBef>
              <a:spcAft>
                <a:spcPts val="0"/>
              </a:spcAft>
              <a:buSzPts val="1400"/>
              <a:buChar char="-"/>
            </a:pPr>
            <a:r>
              <a:rPr lang="en"/>
              <a:t>Who am I?</a:t>
            </a:r>
            <a:endParaRPr/>
          </a:p>
          <a:p>
            <a:pPr indent="-317500" lvl="0" marL="457200" rtl="0" algn="l">
              <a:spcBef>
                <a:spcPts val="0"/>
              </a:spcBef>
              <a:spcAft>
                <a:spcPts val="0"/>
              </a:spcAft>
              <a:buSzPts val="1400"/>
              <a:buChar char="-"/>
            </a:pPr>
            <a:r>
              <a:rPr lang="en"/>
              <a:t>Syllabus coverage</a:t>
            </a:r>
            <a:endParaRPr/>
          </a:p>
          <a:p>
            <a:pPr indent="-317500" lvl="0" marL="457200" rtl="0" algn="l">
              <a:spcBef>
                <a:spcPts val="0"/>
              </a:spcBef>
              <a:spcAft>
                <a:spcPts val="0"/>
              </a:spcAft>
              <a:buSzPts val="1400"/>
              <a:buChar char="-"/>
            </a:pPr>
            <a:r>
              <a:rPr lang="en"/>
              <a:t>Expectations</a:t>
            </a:r>
            <a:endParaRPr/>
          </a:p>
          <a:p>
            <a:pPr indent="-317500" lvl="0" marL="457200" rtl="0" algn="l">
              <a:spcBef>
                <a:spcPts val="0"/>
              </a:spcBef>
              <a:spcAft>
                <a:spcPts val="0"/>
              </a:spcAft>
              <a:buSzPts val="1400"/>
              <a:buChar char="-"/>
            </a:pPr>
            <a:r>
              <a:rPr lang="en"/>
              <a:t>Our first Java Program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Who am I?</a:t>
            </a:r>
            <a:endParaRPr/>
          </a:p>
        </p:txBody>
      </p:sp>
      <p:sp>
        <p:nvSpPr>
          <p:cNvPr id="68" name="Google Shape;68;p1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u="sng"/>
              <a:t>Brandon Dave</a:t>
            </a:r>
            <a:endParaRPr sz="1800" u="sng"/>
          </a:p>
          <a:p>
            <a:pPr indent="0" lvl="0" marL="0" rtl="0" algn="l">
              <a:spcBef>
                <a:spcPts val="1200"/>
              </a:spcBef>
              <a:spcAft>
                <a:spcPts val="0"/>
              </a:spcAft>
              <a:buNone/>
            </a:pPr>
            <a:r>
              <a:rPr lang="en"/>
              <a:t>BS in IT&amp;CS from Wright State University</a:t>
            </a:r>
            <a:endParaRPr/>
          </a:p>
          <a:p>
            <a:pPr indent="0" lvl="0" marL="0" rtl="0" algn="l">
              <a:spcBef>
                <a:spcPts val="1200"/>
              </a:spcBef>
              <a:spcAft>
                <a:spcPts val="0"/>
              </a:spcAft>
              <a:buNone/>
            </a:pPr>
            <a:r>
              <a:rPr lang="en"/>
              <a:t>MS in CS currently at Wright State University</a:t>
            </a:r>
            <a:endParaRPr/>
          </a:p>
          <a:p>
            <a:pPr indent="-317500" lvl="0" marL="457200" rtl="0" algn="l">
              <a:spcBef>
                <a:spcPts val="1200"/>
              </a:spcBef>
              <a:spcAft>
                <a:spcPts val="0"/>
              </a:spcAft>
              <a:buSzPts val="1400"/>
              <a:buChar char="-"/>
            </a:pPr>
            <a:r>
              <a:rPr lang="en"/>
              <a:t>Focus in Data Science and Machine Learning</a:t>
            </a:r>
            <a:endParaRPr/>
          </a:p>
          <a:p>
            <a:pPr indent="0" lvl="0" marL="0" rtl="0" algn="l">
              <a:spcBef>
                <a:spcPts val="1200"/>
              </a:spcBef>
              <a:spcAft>
                <a:spcPts val="0"/>
              </a:spcAft>
              <a:buNone/>
            </a:pPr>
            <a:r>
              <a:rPr lang="en"/>
              <a:t>Avid World Traveler + </a:t>
            </a:r>
            <a:r>
              <a:rPr lang="en"/>
              <a:t>Concert Goer</a:t>
            </a:r>
            <a:endParaRPr/>
          </a:p>
          <a:p>
            <a:pPr indent="0" lvl="0" marL="0" rtl="0" algn="l">
              <a:spcBef>
                <a:spcPts val="1200"/>
              </a:spcBef>
              <a:spcAft>
                <a:spcPts val="0"/>
              </a:spcAft>
              <a:buNone/>
            </a:pPr>
            <a:r>
              <a:rPr lang="en"/>
              <a:t>Etc, etc.</a:t>
            </a:r>
            <a:endParaRPr/>
          </a:p>
          <a:p>
            <a:pPr indent="0" lvl="0" marL="0" rtl="0" algn="l">
              <a:spcBef>
                <a:spcPts val="1200"/>
              </a:spcBef>
              <a:spcAft>
                <a:spcPts val="1200"/>
              </a:spcAft>
              <a:buNone/>
            </a:pPr>
            <a:r>
              <a:t/>
            </a:r>
            <a:endParaRPr/>
          </a:p>
        </p:txBody>
      </p:sp>
      <p:pic>
        <p:nvPicPr>
          <p:cNvPr id="69" name="Google Shape;69;p15"/>
          <p:cNvPicPr preferRelativeResize="0"/>
          <p:nvPr/>
        </p:nvPicPr>
        <p:blipFill>
          <a:blip r:embed="rId3">
            <a:alphaModFix/>
          </a:blip>
          <a:stretch>
            <a:fillRect/>
          </a:stretch>
        </p:blipFill>
        <p:spPr>
          <a:xfrm>
            <a:off x="4572008" y="508863"/>
            <a:ext cx="4119719" cy="412577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Academia:  Syllabus</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Instructor:	Brandon Dave</a:t>
            </a:r>
            <a:endParaRPr/>
          </a:p>
          <a:p>
            <a:pPr indent="0" lvl="0" marL="0" rtl="0" algn="l">
              <a:spcBef>
                <a:spcPts val="1200"/>
              </a:spcBef>
              <a:spcAft>
                <a:spcPts val="0"/>
              </a:spcAft>
              <a:buClr>
                <a:schemeClr val="dk1"/>
              </a:buClr>
              <a:buSzPts val="1100"/>
              <a:buFont typeface="Arial"/>
              <a:buNone/>
            </a:pPr>
            <a:r>
              <a:rPr lang="en"/>
              <a:t>Contact Information:	</a:t>
            </a:r>
            <a:r>
              <a:rPr lang="en" u="sng">
                <a:solidFill>
                  <a:schemeClr val="hlink"/>
                </a:solidFill>
                <a:hlinkClick r:id="rId3"/>
              </a:rPr>
              <a:t>daveb@wittenberg.edu</a:t>
            </a:r>
            <a:r>
              <a:rPr lang="en"/>
              <a:t> OR </a:t>
            </a:r>
            <a:r>
              <a:rPr lang="en" u="sng">
                <a:solidFill>
                  <a:schemeClr val="hlink"/>
                </a:solidFill>
                <a:hlinkClick r:id="rId4"/>
              </a:rPr>
              <a:t>dave.15@wright.edu</a:t>
            </a:r>
            <a:endParaRPr/>
          </a:p>
          <a:p>
            <a:pPr indent="0" lvl="0" marL="0" rtl="0" algn="l">
              <a:spcBef>
                <a:spcPts val="1200"/>
              </a:spcBef>
              <a:spcAft>
                <a:spcPts val="0"/>
              </a:spcAft>
              <a:buClr>
                <a:schemeClr val="dk1"/>
              </a:buClr>
              <a:buSzPts val="1100"/>
              <a:buFont typeface="Arial"/>
              <a:buNone/>
            </a:pPr>
            <a:r>
              <a:rPr lang="en"/>
              <a:t>Office Hours:		MW 12:00PM - 1:55PM</a:t>
            </a:r>
            <a:endParaRPr/>
          </a:p>
          <a:p>
            <a:pPr indent="0" lvl="0" marL="0" rtl="0" algn="l">
              <a:spcBef>
                <a:spcPts val="1200"/>
              </a:spcBef>
              <a:spcAft>
                <a:spcPts val="0"/>
              </a:spcAft>
              <a:buNone/>
            </a:pPr>
            <a:r>
              <a:rPr lang="en"/>
              <a:t>				OR BY APPOINTMENT</a:t>
            </a:r>
            <a:endParaRPr/>
          </a:p>
          <a:p>
            <a:pPr indent="0" lvl="0" marL="0" rtl="0" algn="l">
              <a:spcBef>
                <a:spcPts val="1200"/>
              </a:spcBef>
              <a:spcAft>
                <a:spcPts val="1200"/>
              </a:spcAft>
              <a:buClr>
                <a:schemeClr val="dk1"/>
              </a:buClr>
              <a:buSzPts val="1100"/>
              <a:buFont typeface="Arial"/>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Academia:  Syllabus</a:t>
            </a:r>
            <a:endParaRPr/>
          </a:p>
        </p:txBody>
      </p:sp>
      <p:sp>
        <p:nvSpPr>
          <p:cNvPr id="81" name="Google Shape;81;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As listed in the course description, completion of COMP-250 should consist of the student’s ability to:</a:t>
            </a:r>
            <a:endParaRPr/>
          </a:p>
          <a:p>
            <a:pPr indent="-317500" lvl="0" marL="457200" rtl="0" algn="l">
              <a:spcBef>
                <a:spcPts val="1200"/>
              </a:spcBef>
              <a:spcAft>
                <a:spcPts val="0"/>
              </a:spcAft>
              <a:buSzPts val="1400"/>
              <a:buAutoNum type="arabicParenR"/>
            </a:pPr>
            <a:r>
              <a:rPr lang="en"/>
              <a:t>Read and Program in Java</a:t>
            </a:r>
            <a:endParaRPr/>
          </a:p>
          <a:p>
            <a:pPr indent="-317500" lvl="0" marL="457200" rtl="0" algn="l">
              <a:spcBef>
                <a:spcPts val="0"/>
              </a:spcBef>
              <a:spcAft>
                <a:spcPts val="0"/>
              </a:spcAft>
              <a:buSzPts val="1400"/>
              <a:buAutoNum type="arabicParenR"/>
            </a:pPr>
            <a:r>
              <a:rPr lang="en"/>
              <a:t>Use sound object-oriented programming techniques</a:t>
            </a:r>
            <a:endParaRPr/>
          </a:p>
          <a:p>
            <a:pPr indent="-317500" lvl="0" marL="457200" rtl="0" algn="l">
              <a:spcBef>
                <a:spcPts val="0"/>
              </a:spcBef>
              <a:spcAft>
                <a:spcPts val="0"/>
              </a:spcAft>
              <a:buSzPts val="1400"/>
              <a:buAutoNum type="arabicParenR"/>
            </a:pPr>
            <a:r>
              <a:rPr lang="en"/>
              <a:t>Understand standard Java library and documentation</a:t>
            </a:r>
            <a:endParaRPr/>
          </a:p>
          <a:p>
            <a:pPr indent="-317500" lvl="0" marL="457200" rtl="0" algn="l">
              <a:spcBef>
                <a:spcPts val="0"/>
              </a:spcBef>
              <a:spcAft>
                <a:spcPts val="0"/>
              </a:spcAft>
              <a:buSzPts val="1400"/>
              <a:buAutoNum type="arabicParenR"/>
            </a:pPr>
            <a:r>
              <a:rPr lang="en"/>
              <a:t>Understand basic data structures as described in the Course Description</a:t>
            </a:r>
            <a:endParaRPr/>
          </a:p>
        </p:txBody>
      </p:sp>
      <p:sp>
        <p:nvSpPr>
          <p:cNvPr id="82" name="Google Shape;82;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Clr>
                <a:schemeClr val="dk1"/>
              </a:buClr>
              <a:buSzPts val="1100"/>
              <a:buFont typeface="Arial"/>
              <a:buNone/>
            </a:pPr>
            <a:r>
              <a:rPr lang="en"/>
              <a:t>The course topics are subject to change, allowing for more time on individual topics.  As instructor, I reserve the right to make small adjustments for the best of the class’ needs and requirements.</a:t>
            </a:r>
            <a:endParaRPr/>
          </a:p>
          <a:p>
            <a:pPr indent="-317500" lvl="0" marL="457200" rtl="0" algn="l">
              <a:spcBef>
                <a:spcPts val="1200"/>
              </a:spcBef>
              <a:spcAft>
                <a:spcPts val="0"/>
              </a:spcAft>
              <a:buSzPts val="1400"/>
              <a:buAutoNum type="arabicParenR"/>
            </a:pPr>
            <a:r>
              <a:rPr lang="en"/>
              <a:t>Program Structure</a:t>
            </a:r>
            <a:endParaRPr/>
          </a:p>
          <a:p>
            <a:pPr indent="-317500" lvl="0" marL="457200" rtl="0" algn="l">
              <a:spcBef>
                <a:spcPts val="0"/>
              </a:spcBef>
              <a:spcAft>
                <a:spcPts val="0"/>
              </a:spcAft>
              <a:buSzPts val="1400"/>
              <a:buAutoNum type="arabicParenR"/>
            </a:pPr>
            <a:r>
              <a:rPr lang="en"/>
              <a:t>Standard I/O</a:t>
            </a:r>
            <a:endParaRPr/>
          </a:p>
          <a:p>
            <a:pPr indent="-317500" lvl="0" marL="457200" rtl="0" algn="l">
              <a:spcBef>
                <a:spcPts val="0"/>
              </a:spcBef>
              <a:spcAft>
                <a:spcPts val="0"/>
              </a:spcAft>
              <a:buSzPts val="1400"/>
              <a:buAutoNum type="arabicParenR"/>
            </a:pPr>
            <a:r>
              <a:rPr lang="en"/>
              <a:t>Primitive and Numeric Data Types</a:t>
            </a:r>
            <a:endParaRPr/>
          </a:p>
          <a:p>
            <a:pPr indent="-317500" lvl="0" marL="457200" rtl="0" algn="l">
              <a:spcBef>
                <a:spcPts val="0"/>
              </a:spcBef>
              <a:spcAft>
                <a:spcPts val="0"/>
              </a:spcAft>
              <a:buSzPts val="1400"/>
              <a:buAutoNum type="arabicParenR"/>
            </a:pPr>
            <a:r>
              <a:rPr lang="en"/>
              <a:t>Program Scope</a:t>
            </a:r>
            <a:endParaRPr/>
          </a:p>
          <a:p>
            <a:pPr indent="-317500" lvl="0" marL="457200" rtl="0" algn="l">
              <a:spcBef>
                <a:spcPts val="0"/>
              </a:spcBef>
              <a:spcAft>
                <a:spcPts val="0"/>
              </a:spcAft>
              <a:buSzPts val="1400"/>
              <a:buAutoNum type="arabicParenR"/>
            </a:pPr>
            <a:r>
              <a:rPr lang="en"/>
              <a:t>Control Structures</a:t>
            </a:r>
            <a:endParaRPr/>
          </a:p>
          <a:p>
            <a:pPr indent="-317500" lvl="0" marL="457200" rtl="0" algn="l">
              <a:spcBef>
                <a:spcPts val="0"/>
              </a:spcBef>
              <a:spcAft>
                <a:spcPts val="0"/>
              </a:spcAft>
              <a:buSzPts val="1400"/>
              <a:buAutoNum type="arabicParenR"/>
            </a:pPr>
            <a:r>
              <a:rPr lang="en"/>
              <a:t>Documentation</a:t>
            </a:r>
            <a:endParaRPr/>
          </a:p>
          <a:p>
            <a:pPr indent="-317500" lvl="0" marL="457200" rtl="0" algn="l">
              <a:spcBef>
                <a:spcPts val="0"/>
              </a:spcBef>
              <a:spcAft>
                <a:spcPts val="0"/>
              </a:spcAft>
              <a:buSzPts val="1400"/>
              <a:buAutoNum type="arabicParenR"/>
            </a:pPr>
            <a:r>
              <a:rPr lang="en"/>
              <a:t>Data Structures</a:t>
            </a:r>
            <a:endParaRPr/>
          </a:p>
          <a:p>
            <a:pPr indent="-317500" lvl="0" marL="457200" rtl="0" algn="l">
              <a:spcBef>
                <a:spcPts val="0"/>
              </a:spcBef>
              <a:spcAft>
                <a:spcPts val="0"/>
              </a:spcAft>
              <a:buSzPts val="1400"/>
              <a:buAutoNum type="arabicParenR"/>
            </a:pPr>
            <a:r>
              <a:rPr lang="en"/>
              <a:t>Classes and Objects</a:t>
            </a:r>
            <a:endParaRPr/>
          </a:p>
          <a:p>
            <a:pPr indent="-317500" lvl="0" marL="457200" rtl="0" algn="l">
              <a:spcBef>
                <a:spcPts val="0"/>
              </a:spcBef>
              <a:spcAft>
                <a:spcPts val="0"/>
              </a:spcAft>
              <a:buSzPts val="1400"/>
              <a:buAutoNum type="arabicParenR"/>
            </a:pPr>
            <a:r>
              <a:rPr lang="en"/>
              <a:t>Class and Instances Of</a:t>
            </a:r>
            <a:endParaRPr/>
          </a:p>
          <a:p>
            <a:pPr indent="-317500" lvl="0" marL="457200" rtl="0" algn="l">
              <a:spcBef>
                <a:spcPts val="0"/>
              </a:spcBef>
              <a:spcAft>
                <a:spcPts val="0"/>
              </a:spcAft>
              <a:buSzPts val="1400"/>
              <a:buAutoNum type="arabicParenR"/>
            </a:pPr>
            <a:r>
              <a:rPr lang="en"/>
              <a:t>Inheritance and Composition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Academia:  Syllabus</a:t>
            </a:r>
            <a:endParaRPr/>
          </a:p>
        </p:txBody>
      </p:sp>
      <p:sp>
        <p:nvSpPr>
          <p:cNvPr id="88" name="Google Shape;88;p1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An Introduction to Object-Oriented Programming with Java, 5th Edition, C. Thomas Wu, McGraw-Hill. 2010. ISBN: 978-0-07-352330-9.</a:t>
            </a:r>
            <a:endParaRPr/>
          </a:p>
          <a:p>
            <a:pPr indent="0" lvl="0" marL="0" rtl="0" algn="l">
              <a:spcBef>
                <a:spcPts val="1200"/>
              </a:spcBef>
              <a:spcAft>
                <a:spcPts val="0"/>
              </a:spcAft>
              <a:buNone/>
            </a:pPr>
            <a:r>
              <a:rPr b="1" lang="en"/>
              <a:t>Additional Resources</a:t>
            </a:r>
            <a:r>
              <a:rPr lang="en"/>
              <a:t>:  I reserve the right as instructor to introduce additional resources.  Most of these resources can be found online by a query search.</a:t>
            </a:r>
            <a:endParaRPr/>
          </a:p>
          <a:p>
            <a:pPr indent="0" lvl="0" marL="0" rtl="0" algn="l">
              <a:spcBef>
                <a:spcPts val="1200"/>
              </a:spcBef>
              <a:spcAft>
                <a:spcPts val="0"/>
              </a:spcAft>
              <a:buNone/>
            </a:pPr>
            <a:r>
              <a:rPr lang="en"/>
              <a:t>Equally, you are more than welcome to utilize additional resources for your learning.  With assignments, you are expected to cite your reference on top of what is demanded of the Header Comment Block</a:t>
            </a:r>
            <a:endParaRPr/>
          </a:p>
          <a:p>
            <a:pPr indent="0" lvl="0" marL="0" rtl="0" algn="l">
              <a:spcBef>
                <a:spcPts val="1200"/>
              </a:spcBef>
              <a:spcAft>
                <a:spcPts val="1200"/>
              </a:spcAft>
              <a:buNone/>
            </a:pPr>
            <a:r>
              <a:t/>
            </a:r>
            <a:endParaRPr/>
          </a:p>
        </p:txBody>
      </p:sp>
      <p:pic>
        <p:nvPicPr>
          <p:cNvPr id="89" name="Google Shape;89;p18"/>
          <p:cNvPicPr preferRelativeResize="0"/>
          <p:nvPr/>
        </p:nvPicPr>
        <p:blipFill>
          <a:blip r:embed="rId3">
            <a:alphaModFix/>
          </a:blip>
          <a:stretch>
            <a:fillRect/>
          </a:stretch>
        </p:blipFill>
        <p:spPr>
          <a:xfrm>
            <a:off x="4922575" y="190500"/>
            <a:ext cx="3819525" cy="4762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Academia:  Syllabus</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As written in the syllabus, Attendance is heavily promoted.  If you are unable to attend a class due to appointments, illnesses, etc., please refer to the </a:t>
            </a:r>
            <a:r>
              <a:rPr b="1" lang="en"/>
              <a:t>Classroom Attendance Grading</a:t>
            </a:r>
            <a:r>
              <a:rPr lang="en"/>
              <a:t> section.</a:t>
            </a:r>
            <a:endParaRPr/>
          </a:p>
          <a:p>
            <a:pPr indent="0" lvl="0" marL="0" rtl="0" algn="l">
              <a:spcBef>
                <a:spcPts val="1200"/>
              </a:spcBef>
              <a:spcAft>
                <a:spcPts val="0"/>
              </a:spcAft>
              <a:buNone/>
            </a:pPr>
            <a:r>
              <a:rPr b="1" lang="en"/>
              <a:t>Academic Integrity</a:t>
            </a:r>
            <a:r>
              <a:rPr lang="en"/>
              <a:t>: Academic dishonesty of any kind on programming or written assignments or on an exam is not acceptable. This includes, but is not limited to, copying code in whole or part (even if the code is subsequently altered), plagiarism, and/or unauthorized collaboration with another individual on assignments or tests. The University Honor Code will be followed.</a:t>
            </a:r>
            <a:endParaRPr/>
          </a:p>
          <a:p>
            <a:pPr indent="0" lvl="0" marL="0" rtl="0" algn="l">
              <a:spcBef>
                <a:spcPts val="1200"/>
              </a:spcBef>
              <a:spcAft>
                <a:spcPts val="1200"/>
              </a:spcAft>
              <a:buNone/>
            </a:pPr>
            <a:r>
              <a:rPr lang="en"/>
              <a:t>This is further discussed in the Syllabus.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Further Expectations From Me</a:t>
            </a:r>
            <a:endParaRPr/>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You are to be held accountable for plagiarism in the form of copying code from each other or online sources.</a:t>
            </a:r>
            <a:endParaRPr/>
          </a:p>
          <a:p>
            <a:pPr indent="0" lvl="0" marL="0" rtl="0" algn="l">
              <a:spcBef>
                <a:spcPts val="1200"/>
              </a:spcBef>
              <a:spcAft>
                <a:spcPts val="1200"/>
              </a:spcAft>
              <a:buNone/>
            </a:pPr>
            <a:r>
              <a:rPr lang="en"/>
              <a:t>We might not be an English department, but if you use code you did not formulate yourself (either from the Math Tutor Help Room or outside resources), and are not referencing said help, </a:t>
            </a:r>
            <a:r>
              <a:rPr b="1" lang="en" u="sng"/>
              <a:t>you are plagiarizing</a:t>
            </a:r>
            <a:r>
              <a:rPr lang="en"/>
              <a: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Header Comment Block</a:t>
            </a:r>
            <a:endParaRPr/>
          </a:p>
        </p:txBody>
      </p:sp>
      <p:sp>
        <p:nvSpPr>
          <p:cNvPr id="107" name="Google Shape;107;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All programs must start with a Header Comment Block as described in the syllabus</a:t>
            </a:r>
            <a:endParaRPr/>
          </a:p>
          <a:p>
            <a:pPr indent="0" lvl="0" marL="0" rtl="0" algn="l">
              <a:spcBef>
                <a:spcPts val="1200"/>
              </a:spcBef>
              <a:spcAft>
                <a:spcPts val="0"/>
              </a:spcAft>
              <a:buClr>
                <a:schemeClr val="dk1"/>
              </a:buClr>
              <a:buSzPct val="61111"/>
              <a:buFont typeface="Arial"/>
              <a:buNone/>
            </a:pPr>
            <a:r>
              <a:rPr lang="en"/>
              <a:t>/*</a:t>
            </a:r>
            <a:endParaRPr/>
          </a:p>
          <a:p>
            <a:pPr indent="457200" lvl="0" marL="0" rtl="0" algn="l">
              <a:spcBef>
                <a:spcPts val="1200"/>
              </a:spcBef>
              <a:spcAft>
                <a:spcPts val="0"/>
              </a:spcAft>
              <a:buClr>
                <a:schemeClr val="dk1"/>
              </a:buClr>
              <a:buSzPct val="61111"/>
              <a:buFont typeface="Arial"/>
              <a:buNone/>
            </a:pPr>
            <a:r>
              <a:rPr lang="en"/>
              <a:t>Name:</a:t>
            </a:r>
            <a:endParaRPr/>
          </a:p>
          <a:p>
            <a:pPr indent="457200" lvl="0" marL="0" rtl="0" algn="l">
              <a:spcBef>
                <a:spcPts val="1200"/>
              </a:spcBef>
              <a:spcAft>
                <a:spcPts val="0"/>
              </a:spcAft>
              <a:buClr>
                <a:schemeClr val="dk1"/>
              </a:buClr>
              <a:buSzPct val="61111"/>
              <a:buFont typeface="Arial"/>
              <a:buNone/>
            </a:pPr>
            <a:r>
              <a:rPr lang="en"/>
              <a:t>Semester/Year:</a:t>
            </a:r>
            <a:endParaRPr/>
          </a:p>
          <a:p>
            <a:pPr indent="457200" lvl="0" marL="0" rtl="0" algn="l">
              <a:spcBef>
                <a:spcPts val="1200"/>
              </a:spcBef>
              <a:spcAft>
                <a:spcPts val="0"/>
              </a:spcAft>
              <a:buClr>
                <a:schemeClr val="dk1"/>
              </a:buClr>
              <a:buSzPct val="61111"/>
              <a:buFont typeface="Arial"/>
              <a:buNone/>
            </a:pPr>
            <a:r>
              <a:rPr lang="en"/>
              <a:t>Desc:</a:t>
            </a:r>
            <a:endParaRPr/>
          </a:p>
          <a:p>
            <a:pPr indent="457200" lvl="0" marL="0" rtl="0" algn="l">
              <a:spcBef>
                <a:spcPts val="1200"/>
              </a:spcBef>
              <a:spcAft>
                <a:spcPts val="0"/>
              </a:spcAft>
              <a:buClr>
                <a:schemeClr val="dk1"/>
              </a:buClr>
              <a:buSzPct val="61111"/>
              <a:buFont typeface="Arial"/>
              <a:buNone/>
            </a:pPr>
            <a:r>
              <a:rPr lang="en"/>
              <a:t>I Received Help From:</a:t>
            </a:r>
            <a:endParaRPr/>
          </a:p>
          <a:p>
            <a:pPr indent="0" lvl="0" marL="0" rtl="0" algn="l">
              <a:spcBef>
                <a:spcPts val="1200"/>
              </a:spcBef>
              <a:spcAft>
                <a:spcPts val="0"/>
              </a:spcAft>
              <a:buClr>
                <a:schemeClr val="dk1"/>
              </a:buClr>
              <a:buSzPct val="61111"/>
              <a:buFont typeface="Arial"/>
              <a:buNone/>
            </a:pPr>
            <a:r>
              <a:rPr lang="en"/>
              <a:t>I affirm that my work upholds the highest standards of honesty and academic integrity at Wittenberg and that I have neither given nor received unauthorized assistance.</a:t>
            </a:r>
            <a:endParaRPr/>
          </a:p>
          <a:p>
            <a:pPr indent="0" lvl="0" marL="0" rtl="0" algn="l">
              <a:spcBef>
                <a:spcPts val="1200"/>
              </a:spcBef>
              <a:spcAft>
                <a:spcPts val="1200"/>
              </a:spcAft>
              <a:buClr>
                <a:schemeClr val="dk1"/>
              </a:buClr>
              <a:buSzPct val="61111"/>
              <a:buFont typeface="Arial"/>
              <a:buNone/>
            </a:pPr>
            <a:r>
              <a:rPr lang="en"/>
              <a:t>*/</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